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Nuni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852422201a_0_2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852422201a_0_2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852422201a_0_2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852422201a_0_2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852422201a_0_2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852422201a_0_2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852422201a_0_2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852422201a_0_2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852422201a_0_2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852422201a_0_2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852422201a_0_2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852422201a_0_2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852422201a_0_2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852422201a_0_2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852422201a_0_2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852422201a_0_2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852422201a_0_2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852422201a_0_2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852422201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852422201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852422201a_0_2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852422201a_0_2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852422201a_0_2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852422201a_0_2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852422201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852422201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852422201a_0_2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852422201a_0_2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collaborate, everyone should be able to work with the same environmental dependencies </a:t>
            </a:r>
            <a:r>
              <a:rPr lang="en"/>
              <a:t>with the same code and artifacts to produce the same results.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Without reproducibility, collaboration is impossible.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852422201a_0_2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852422201a_0_2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Debugging locally is easy. It always </a:t>
            </a:r>
            <a:r>
              <a:rPr lang="en"/>
              <a:t>works</a:t>
            </a:r>
            <a:r>
              <a:rPr lang="en"/>
              <a:t> on my computer.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debugging in a remote environment means you first have to get the codebase running in a non-local environment. Without reproducibility, this is untenable.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852422201a_0_2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852422201a_0_2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your data science isn’t reproducible it’s not scientific.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Whether it’s workforce that needs to forecast optimal number of workers in a given time window, claims needing to project how many cars will be total losses, or finance needings to analyze how much DS is making or saving to justify the spend, without reproducibility the numbers are unreliable.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pipelines, transformations, training-serving skew, properly handled validation sets, tracking model trainings, hyper-parameter tuning.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852422201a_0_2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852422201a_0_2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Whether it’s a regulatory entity approving the methodology of a model or an internal model auditing team detecting bias in an </a:t>
            </a:r>
            <a:r>
              <a:rPr lang="en"/>
              <a:t>algorithm, without reproducibility audits aren’t feasible—which my be a blocker for many projects.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852422201a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852422201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66666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434343"/>
              </a:buClr>
              <a:buSzPts val="3800"/>
              <a:buNone/>
              <a:defRPr sz="3800">
                <a:solidFill>
                  <a:srgbClr val="434343"/>
                </a:solidFill>
              </a:defRPr>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666666"/>
              </a:buClr>
              <a:buSzPts val="1600"/>
              <a:buNone/>
              <a:defRPr sz="1600">
                <a:solidFill>
                  <a:srgbClr val="666666"/>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666666"/>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Clr>
                <a:srgbClr val="666666"/>
              </a:buClr>
              <a:buSzPts val="3000"/>
              <a:buNone/>
              <a:defRPr sz="3000">
                <a:solidFill>
                  <a:srgbClr val="666666"/>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23850" lvl="0" marL="457200">
              <a:spcBef>
                <a:spcPts val="0"/>
              </a:spcBef>
              <a:spcAft>
                <a:spcPts val="0"/>
              </a:spcAft>
              <a:buSzPts val="1500"/>
              <a:buChar char="●"/>
              <a:defRPr sz="15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Reproducible Machine Learning</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Why and how to accomplish reproducibility in ML pipelines</a:t>
            </a:r>
            <a:endParaRPr/>
          </a:p>
        </p:txBody>
      </p:sp>
      <p:pic>
        <p:nvPicPr>
          <p:cNvPr id="130" name="Google Shape;130;p13"/>
          <p:cNvPicPr preferRelativeResize="0"/>
          <p:nvPr/>
        </p:nvPicPr>
        <p:blipFill>
          <a:blip r:embed="rId3">
            <a:alphaModFix/>
          </a:blip>
          <a:stretch>
            <a:fillRect/>
          </a:stretch>
        </p:blipFill>
        <p:spPr>
          <a:xfrm>
            <a:off x="8250725" y="4250225"/>
            <a:ext cx="664675" cy="664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Four components to account for </a:t>
            </a:r>
            <a:endParaRPr/>
          </a:p>
        </p:txBody>
      </p:sp>
      <p:pic>
        <p:nvPicPr>
          <p:cNvPr id="200" name="Google Shape;200;p22"/>
          <p:cNvPicPr preferRelativeResize="0"/>
          <p:nvPr/>
        </p:nvPicPr>
        <p:blipFill>
          <a:blip r:embed="rId3">
            <a:alphaModFix/>
          </a:blip>
          <a:stretch>
            <a:fillRect/>
          </a:stretch>
        </p:blipFill>
        <p:spPr>
          <a:xfrm>
            <a:off x="8250725" y="4250225"/>
            <a:ext cx="664675" cy="664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Four components to account for </a:t>
            </a:r>
            <a:endParaRPr/>
          </a:p>
        </p:txBody>
      </p:sp>
      <p:pic>
        <p:nvPicPr>
          <p:cNvPr id="206" name="Google Shape;206;p23"/>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07" name="Google Shape;207;p23"/>
          <p:cNvPicPr preferRelativeResize="0"/>
          <p:nvPr/>
        </p:nvPicPr>
        <p:blipFill>
          <a:blip r:embed="rId4">
            <a:alphaModFix/>
          </a:blip>
          <a:stretch>
            <a:fillRect/>
          </a:stretch>
        </p:blipFill>
        <p:spPr>
          <a:xfrm>
            <a:off x="2565600" y="1647275"/>
            <a:ext cx="4012800" cy="3038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 </a:t>
            </a:r>
            <a:r>
              <a:rPr lang="en"/>
              <a:t>Environment</a:t>
            </a:r>
            <a:endParaRPr/>
          </a:p>
        </p:txBody>
      </p:sp>
      <p:pic>
        <p:nvPicPr>
          <p:cNvPr id="213" name="Google Shape;213;p24"/>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14" name="Google Shape;214;p24"/>
          <p:cNvPicPr preferRelativeResize="0"/>
          <p:nvPr/>
        </p:nvPicPr>
        <p:blipFill>
          <a:blip r:embed="rId4">
            <a:alphaModFix/>
          </a:blip>
          <a:stretch>
            <a:fillRect/>
          </a:stretch>
        </p:blipFill>
        <p:spPr>
          <a:xfrm>
            <a:off x="1706963" y="1571600"/>
            <a:ext cx="5730063" cy="3038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Code</a:t>
            </a:r>
            <a:endParaRPr/>
          </a:p>
        </p:txBody>
      </p:sp>
      <p:pic>
        <p:nvPicPr>
          <p:cNvPr id="220" name="Google Shape;220;p25"/>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21" name="Google Shape;221;p25"/>
          <p:cNvPicPr preferRelativeResize="0"/>
          <p:nvPr/>
        </p:nvPicPr>
        <p:blipFill>
          <a:blip r:embed="rId4">
            <a:alphaModFix/>
          </a:blip>
          <a:stretch>
            <a:fillRect/>
          </a:stretch>
        </p:blipFill>
        <p:spPr>
          <a:xfrm>
            <a:off x="1706963" y="1576829"/>
            <a:ext cx="5730063" cy="3038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Data (data &amp; model artifacts)</a:t>
            </a:r>
            <a:endParaRPr/>
          </a:p>
        </p:txBody>
      </p:sp>
      <p:pic>
        <p:nvPicPr>
          <p:cNvPr id="227" name="Google Shape;227;p26"/>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28" name="Google Shape;228;p26"/>
          <p:cNvPicPr preferRelativeResize="0"/>
          <p:nvPr/>
        </p:nvPicPr>
        <p:blipFill>
          <a:blip r:embed="rId4">
            <a:alphaModFix/>
          </a:blip>
          <a:stretch>
            <a:fillRect/>
          </a:stretch>
        </p:blipFill>
        <p:spPr>
          <a:xfrm>
            <a:off x="1706975" y="1572643"/>
            <a:ext cx="5730048" cy="30384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 Results (performance metrics)</a:t>
            </a:r>
            <a:endParaRPr/>
          </a:p>
        </p:txBody>
      </p:sp>
      <p:pic>
        <p:nvPicPr>
          <p:cNvPr id="234" name="Google Shape;234;p27"/>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35" name="Google Shape;235;p27"/>
          <p:cNvPicPr preferRelativeResize="0"/>
          <p:nvPr/>
        </p:nvPicPr>
        <p:blipFill>
          <a:blip r:embed="rId4">
            <a:alphaModFix/>
          </a:blip>
          <a:stretch>
            <a:fillRect/>
          </a:stretch>
        </p:blipFill>
        <p:spPr>
          <a:xfrm>
            <a:off x="1706963" y="1576810"/>
            <a:ext cx="5730063" cy="303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Walkthrough the environment tools</a:t>
            </a:r>
            <a:endParaRPr/>
          </a:p>
        </p:txBody>
      </p:sp>
      <p:pic>
        <p:nvPicPr>
          <p:cNvPr id="241" name="Google Shape;241;p28"/>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42" name="Google Shape;242;p28"/>
          <p:cNvPicPr preferRelativeResize="0"/>
          <p:nvPr/>
        </p:nvPicPr>
        <p:blipFill>
          <a:blip r:embed="rId4">
            <a:alphaModFix/>
          </a:blip>
          <a:stretch>
            <a:fillRect/>
          </a:stretch>
        </p:blipFill>
        <p:spPr>
          <a:xfrm>
            <a:off x="2886738" y="1428050"/>
            <a:ext cx="3370526" cy="3387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Walkthrough the environment tools</a:t>
            </a:r>
            <a:endParaRPr/>
          </a:p>
        </p:txBody>
      </p:sp>
      <p:pic>
        <p:nvPicPr>
          <p:cNvPr id="248" name="Google Shape;248;p29"/>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49" name="Google Shape;249;p29"/>
          <p:cNvPicPr preferRelativeResize="0"/>
          <p:nvPr/>
        </p:nvPicPr>
        <p:blipFill>
          <a:blip r:embed="rId4">
            <a:alphaModFix/>
          </a:blip>
          <a:stretch>
            <a:fillRect/>
          </a:stretch>
        </p:blipFill>
        <p:spPr>
          <a:xfrm>
            <a:off x="1706963" y="1576826"/>
            <a:ext cx="5730063" cy="3038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Walkthrough the environment tools</a:t>
            </a:r>
            <a:endParaRPr/>
          </a:p>
        </p:txBody>
      </p:sp>
      <p:pic>
        <p:nvPicPr>
          <p:cNvPr id="255" name="Google Shape;255;p30"/>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56" name="Google Shape;256;p30"/>
          <p:cNvPicPr preferRelativeResize="0"/>
          <p:nvPr/>
        </p:nvPicPr>
        <p:blipFill>
          <a:blip r:embed="rId4">
            <a:alphaModFix/>
          </a:blip>
          <a:stretch>
            <a:fillRect/>
          </a:stretch>
        </p:blipFill>
        <p:spPr>
          <a:xfrm>
            <a:off x="1706963" y="1576826"/>
            <a:ext cx="5730063" cy="3038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1"/>
          <p:cNvPicPr preferRelativeResize="0"/>
          <p:nvPr/>
        </p:nvPicPr>
        <p:blipFill>
          <a:blip r:embed="rId3">
            <a:alphaModFix/>
          </a:blip>
          <a:stretch>
            <a:fillRect/>
          </a:stretch>
        </p:blipFill>
        <p:spPr>
          <a:xfrm>
            <a:off x="1322700" y="716038"/>
            <a:ext cx="6498601" cy="3711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4"/>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36" name="Google Shape;136;p14"/>
          <p:cNvPicPr preferRelativeResize="0"/>
          <p:nvPr/>
        </p:nvPicPr>
        <p:blipFill>
          <a:blip r:embed="rId4">
            <a:alphaModFix/>
          </a:blip>
          <a:stretch>
            <a:fillRect/>
          </a:stretch>
        </p:blipFill>
        <p:spPr>
          <a:xfrm>
            <a:off x="500025" y="302413"/>
            <a:ext cx="7688376" cy="45386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 ML reproducibility framework</a:t>
            </a:r>
            <a:endParaRPr/>
          </a:p>
        </p:txBody>
      </p:sp>
      <p:pic>
        <p:nvPicPr>
          <p:cNvPr id="142" name="Google Shape;142;p15"/>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43" name="Google Shape;143;p15"/>
          <p:cNvPicPr preferRelativeResize="0"/>
          <p:nvPr/>
        </p:nvPicPr>
        <p:blipFill>
          <a:blip r:embed="rId4">
            <a:alphaModFix/>
          </a:blip>
          <a:stretch>
            <a:fillRect/>
          </a:stretch>
        </p:blipFill>
        <p:spPr>
          <a:xfrm>
            <a:off x="1672263" y="1572775"/>
            <a:ext cx="5799485" cy="3038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reproducible machine learning?</a:t>
            </a:r>
            <a:endParaRPr/>
          </a:p>
        </p:txBody>
      </p:sp>
      <p:pic>
        <p:nvPicPr>
          <p:cNvPr id="149" name="Google Shape;149;p16"/>
          <p:cNvPicPr preferRelativeResize="0"/>
          <p:nvPr/>
        </p:nvPicPr>
        <p:blipFill>
          <a:blip r:embed="rId3">
            <a:alphaModFix/>
          </a:blip>
          <a:stretch>
            <a:fillRect/>
          </a:stretch>
        </p:blipFill>
        <p:spPr>
          <a:xfrm>
            <a:off x="8250725" y="4250225"/>
            <a:ext cx="664675" cy="664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a:t>Collaborating</a:t>
            </a:r>
            <a:endParaRPr/>
          </a:p>
        </p:txBody>
      </p:sp>
      <p:sp>
        <p:nvSpPr>
          <p:cNvPr id="155" name="Google Shape;155;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reproducible machine learning?</a:t>
            </a:r>
            <a:endParaRPr/>
          </a:p>
        </p:txBody>
      </p:sp>
      <p:pic>
        <p:nvPicPr>
          <p:cNvPr id="156" name="Google Shape;156;p17"/>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57" name="Google Shape;157;p17"/>
          <p:cNvPicPr preferRelativeResize="0"/>
          <p:nvPr/>
        </p:nvPicPr>
        <p:blipFill>
          <a:blip r:embed="rId4">
            <a:alphaModFix/>
          </a:blip>
          <a:stretch>
            <a:fillRect/>
          </a:stretch>
        </p:blipFill>
        <p:spPr>
          <a:xfrm>
            <a:off x="4235904" y="1393517"/>
            <a:ext cx="2773675" cy="3467099"/>
          </a:xfrm>
          <a:prstGeom prst="rect">
            <a:avLst/>
          </a:prstGeom>
          <a:noFill/>
          <a:ln>
            <a:noFill/>
          </a:ln>
        </p:spPr>
      </p:pic>
      <p:pic>
        <p:nvPicPr>
          <p:cNvPr id="158" name="Google Shape;158;p17"/>
          <p:cNvPicPr preferRelativeResize="0"/>
          <p:nvPr/>
        </p:nvPicPr>
        <p:blipFill>
          <a:blip r:embed="rId5">
            <a:alphaModFix/>
          </a:blip>
          <a:stretch>
            <a:fillRect/>
          </a:stretch>
        </p:blipFill>
        <p:spPr>
          <a:xfrm>
            <a:off x="5874025" y="3241125"/>
            <a:ext cx="581025" cy="46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1500"/>
                                        <p:tgtEl>
                                          <p:spTgt spid="15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a:t>Collaborating</a:t>
            </a:r>
            <a:endParaRPr/>
          </a:p>
          <a:p>
            <a:pPr indent="-323850" lvl="0" marL="457200" rtl="0" algn="l">
              <a:lnSpc>
                <a:spcPct val="200000"/>
              </a:lnSpc>
              <a:spcBef>
                <a:spcPts val="0"/>
              </a:spcBef>
              <a:spcAft>
                <a:spcPts val="0"/>
              </a:spcAft>
              <a:buSzPts val="1500"/>
              <a:buChar char="●"/>
            </a:pPr>
            <a:r>
              <a:rPr lang="en"/>
              <a:t>Debugging (remotely)</a:t>
            </a:r>
            <a:endParaRPr/>
          </a:p>
        </p:txBody>
      </p:sp>
      <p:sp>
        <p:nvSpPr>
          <p:cNvPr id="164" name="Google Shape;164;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reproducible machine learning?</a:t>
            </a:r>
            <a:endParaRPr/>
          </a:p>
        </p:txBody>
      </p:sp>
      <p:pic>
        <p:nvPicPr>
          <p:cNvPr id="165" name="Google Shape;165;p18"/>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66" name="Google Shape;166;p18"/>
          <p:cNvPicPr preferRelativeResize="0"/>
          <p:nvPr/>
        </p:nvPicPr>
        <p:blipFill>
          <a:blip r:embed="rId4">
            <a:alphaModFix/>
          </a:blip>
          <a:stretch>
            <a:fillRect/>
          </a:stretch>
        </p:blipFill>
        <p:spPr>
          <a:xfrm>
            <a:off x="3944725" y="1438934"/>
            <a:ext cx="3392250" cy="3399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a:t>Collaborating</a:t>
            </a:r>
            <a:endParaRPr/>
          </a:p>
          <a:p>
            <a:pPr indent="-323850" lvl="0" marL="457200" rtl="0" algn="l">
              <a:lnSpc>
                <a:spcPct val="200000"/>
              </a:lnSpc>
              <a:spcBef>
                <a:spcPts val="0"/>
              </a:spcBef>
              <a:spcAft>
                <a:spcPts val="0"/>
              </a:spcAft>
              <a:buSzPts val="1500"/>
              <a:buChar char="●"/>
            </a:pPr>
            <a:r>
              <a:rPr lang="en"/>
              <a:t>Debugging (remotely)</a:t>
            </a:r>
            <a:endParaRPr/>
          </a:p>
          <a:p>
            <a:pPr indent="-323850" lvl="0" marL="457200" rtl="0" algn="l">
              <a:lnSpc>
                <a:spcPct val="200000"/>
              </a:lnSpc>
              <a:spcBef>
                <a:spcPts val="0"/>
              </a:spcBef>
              <a:spcAft>
                <a:spcPts val="0"/>
              </a:spcAft>
              <a:buSzPts val="1500"/>
              <a:buChar char="●"/>
            </a:pPr>
            <a:r>
              <a:rPr lang="en"/>
              <a:t>Scientifically validating </a:t>
            </a:r>
            <a:endParaRPr/>
          </a:p>
        </p:txBody>
      </p:sp>
      <p:sp>
        <p:nvSpPr>
          <p:cNvPr id="172" name="Google Shape;172;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reproducible machine learning?</a:t>
            </a:r>
            <a:endParaRPr/>
          </a:p>
        </p:txBody>
      </p:sp>
      <p:pic>
        <p:nvPicPr>
          <p:cNvPr id="173" name="Google Shape;173;p19"/>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74" name="Google Shape;174;p19"/>
          <p:cNvPicPr preferRelativeResize="0"/>
          <p:nvPr/>
        </p:nvPicPr>
        <p:blipFill>
          <a:blip r:embed="rId4">
            <a:alphaModFix/>
          </a:blip>
          <a:stretch>
            <a:fillRect/>
          </a:stretch>
        </p:blipFill>
        <p:spPr>
          <a:xfrm>
            <a:off x="4052626" y="1420575"/>
            <a:ext cx="3062550" cy="3423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a:t>Collaborating</a:t>
            </a:r>
            <a:endParaRPr/>
          </a:p>
          <a:p>
            <a:pPr indent="-323850" lvl="0" marL="457200" rtl="0" algn="l">
              <a:lnSpc>
                <a:spcPct val="200000"/>
              </a:lnSpc>
              <a:spcBef>
                <a:spcPts val="0"/>
              </a:spcBef>
              <a:spcAft>
                <a:spcPts val="0"/>
              </a:spcAft>
              <a:buSzPts val="1500"/>
              <a:buChar char="●"/>
            </a:pPr>
            <a:r>
              <a:rPr lang="en"/>
              <a:t>Debugging (remotely)</a:t>
            </a:r>
            <a:endParaRPr/>
          </a:p>
          <a:p>
            <a:pPr indent="-323850" lvl="0" marL="457200" rtl="0" algn="l">
              <a:lnSpc>
                <a:spcPct val="200000"/>
              </a:lnSpc>
              <a:spcBef>
                <a:spcPts val="0"/>
              </a:spcBef>
              <a:spcAft>
                <a:spcPts val="0"/>
              </a:spcAft>
              <a:buSzPts val="1500"/>
              <a:buChar char="●"/>
            </a:pPr>
            <a:r>
              <a:rPr lang="en"/>
              <a:t>Scientifically validating </a:t>
            </a:r>
            <a:endParaRPr/>
          </a:p>
          <a:p>
            <a:pPr indent="-323850" lvl="0" marL="457200" rtl="0" algn="l">
              <a:lnSpc>
                <a:spcPct val="200000"/>
              </a:lnSpc>
              <a:spcBef>
                <a:spcPts val="0"/>
              </a:spcBef>
              <a:spcAft>
                <a:spcPts val="0"/>
              </a:spcAft>
              <a:buSzPts val="1500"/>
              <a:buChar char="●"/>
            </a:pPr>
            <a:r>
              <a:rPr lang="en"/>
              <a:t>Auditing</a:t>
            </a:r>
            <a:endParaRPr/>
          </a:p>
        </p:txBody>
      </p:sp>
      <p:sp>
        <p:nvSpPr>
          <p:cNvPr id="180" name="Google Shape;180;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reproducible machine learning?</a:t>
            </a:r>
            <a:endParaRPr/>
          </a:p>
        </p:txBody>
      </p:sp>
      <p:pic>
        <p:nvPicPr>
          <p:cNvPr id="181" name="Google Shape;181;p20"/>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82" name="Google Shape;182;p20"/>
          <p:cNvPicPr preferRelativeResize="0"/>
          <p:nvPr/>
        </p:nvPicPr>
        <p:blipFill>
          <a:blip r:embed="rId4">
            <a:alphaModFix/>
          </a:blip>
          <a:stretch>
            <a:fillRect/>
          </a:stretch>
        </p:blipFill>
        <p:spPr>
          <a:xfrm>
            <a:off x="3890300" y="1441000"/>
            <a:ext cx="3397700" cy="3397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Predicting a song’s genre given its lyrics</a:t>
            </a:r>
            <a:endParaRPr/>
          </a:p>
        </p:txBody>
      </p:sp>
      <p:pic>
        <p:nvPicPr>
          <p:cNvPr id="188" name="Google Shape;188;p21"/>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89" name="Google Shape;189;p21"/>
          <p:cNvPicPr preferRelativeResize="0"/>
          <p:nvPr/>
        </p:nvPicPr>
        <p:blipFill>
          <a:blip r:embed="rId4">
            <a:alphaModFix/>
          </a:blip>
          <a:stretch>
            <a:fillRect/>
          </a:stretch>
        </p:blipFill>
        <p:spPr>
          <a:xfrm>
            <a:off x="685425" y="3309800"/>
            <a:ext cx="1534425" cy="1526800"/>
          </a:xfrm>
          <a:prstGeom prst="rect">
            <a:avLst/>
          </a:prstGeom>
          <a:noFill/>
          <a:ln>
            <a:noFill/>
          </a:ln>
        </p:spPr>
      </p:pic>
      <p:sp>
        <p:nvSpPr>
          <p:cNvPr id="190" name="Google Shape;190;p21"/>
          <p:cNvSpPr txBox="1"/>
          <p:nvPr/>
        </p:nvSpPr>
        <p:spPr>
          <a:xfrm>
            <a:off x="2354350" y="4436400"/>
            <a:ext cx="132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 Link to code</a:t>
            </a:r>
            <a:endParaRPr>
              <a:latin typeface="Calibri"/>
              <a:ea typeface="Calibri"/>
              <a:cs typeface="Calibri"/>
              <a:sym typeface="Calibri"/>
            </a:endParaRPr>
          </a:p>
        </p:txBody>
      </p:sp>
      <p:pic>
        <p:nvPicPr>
          <p:cNvPr id="191" name="Google Shape;191;p21"/>
          <p:cNvPicPr preferRelativeResize="0"/>
          <p:nvPr/>
        </p:nvPicPr>
        <p:blipFill>
          <a:blip r:embed="rId5">
            <a:alphaModFix/>
          </a:blip>
          <a:stretch>
            <a:fillRect/>
          </a:stretch>
        </p:blipFill>
        <p:spPr>
          <a:xfrm>
            <a:off x="3817538" y="1420075"/>
            <a:ext cx="4369401" cy="3416525"/>
          </a:xfrm>
          <a:prstGeom prst="rect">
            <a:avLst/>
          </a:prstGeom>
          <a:noFill/>
          <a:ln>
            <a:noFill/>
          </a:ln>
        </p:spPr>
      </p:pic>
      <p:pic>
        <p:nvPicPr>
          <p:cNvPr id="192" name="Google Shape;192;p21"/>
          <p:cNvPicPr preferRelativeResize="0"/>
          <p:nvPr/>
        </p:nvPicPr>
        <p:blipFill>
          <a:blip r:embed="rId6">
            <a:alphaModFix/>
          </a:blip>
          <a:stretch>
            <a:fillRect/>
          </a:stretch>
        </p:blipFill>
        <p:spPr>
          <a:xfrm>
            <a:off x="685423" y="1628216"/>
            <a:ext cx="1534425" cy="1519157"/>
          </a:xfrm>
          <a:prstGeom prst="rect">
            <a:avLst/>
          </a:prstGeom>
          <a:noFill/>
          <a:ln>
            <a:noFill/>
          </a:ln>
        </p:spPr>
      </p:pic>
      <p:sp>
        <p:nvSpPr>
          <p:cNvPr id="193" name="Google Shape;193;p21"/>
          <p:cNvSpPr txBox="1"/>
          <p:nvPr/>
        </p:nvSpPr>
        <p:spPr>
          <a:xfrm>
            <a:off x="2354350" y="2670775"/>
            <a:ext cx="132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 Link to blog</a:t>
            </a:r>
            <a:endParaRPr>
              <a:latin typeface="Calibri"/>
              <a:ea typeface="Calibri"/>
              <a:cs typeface="Calibri"/>
              <a:sym typeface="Calibri"/>
            </a:endParaRPr>
          </a:p>
        </p:txBody>
      </p:sp>
      <p:cxnSp>
        <p:nvCxnSpPr>
          <p:cNvPr id="194" name="Google Shape;194;p21"/>
          <p:cNvCxnSpPr/>
          <p:nvPr/>
        </p:nvCxnSpPr>
        <p:spPr>
          <a:xfrm>
            <a:off x="384038" y="3225458"/>
            <a:ext cx="2137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